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7556500" cy="106934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8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>
      <p:cViewPr>
        <p:scale>
          <a:sx n="50" d="100"/>
          <a:sy n="50" d="100"/>
        </p:scale>
        <p:origin x="29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0399141"/>
            <a:ext cx="5561965" cy="293370"/>
          </a:xfrm>
          <a:custGeom>
            <a:avLst/>
            <a:gdLst/>
            <a:ahLst/>
            <a:cxnLst/>
            <a:rect l="l" t="t" r="r" b="b"/>
            <a:pathLst>
              <a:path w="5561965" h="293370">
                <a:moveTo>
                  <a:pt x="5479573" y="0"/>
                </a:moveTo>
                <a:lnTo>
                  <a:pt x="0" y="0"/>
                </a:lnTo>
                <a:lnTo>
                  <a:pt x="0" y="292861"/>
                </a:lnTo>
                <a:lnTo>
                  <a:pt x="5452789" y="292861"/>
                </a:lnTo>
                <a:lnTo>
                  <a:pt x="5550604" y="122821"/>
                </a:lnTo>
                <a:lnTo>
                  <a:pt x="5561630" y="80581"/>
                </a:lnTo>
                <a:lnTo>
                  <a:pt x="5550512" y="40922"/>
                </a:lnTo>
                <a:lnTo>
                  <a:pt x="5521683" y="11507"/>
                </a:lnTo>
                <a:lnTo>
                  <a:pt x="5479573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3569970" cy="343535"/>
          </a:xfrm>
          <a:custGeom>
            <a:avLst/>
            <a:gdLst/>
            <a:ahLst/>
            <a:cxnLst/>
            <a:rect l="l" t="t" r="r" b="b"/>
            <a:pathLst>
              <a:path w="3569970" h="343535">
                <a:moveTo>
                  <a:pt x="3431889" y="0"/>
                </a:moveTo>
                <a:lnTo>
                  <a:pt x="0" y="0"/>
                </a:lnTo>
                <a:lnTo>
                  <a:pt x="0" y="343496"/>
                </a:lnTo>
                <a:lnTo>
                  <a:pt x="3487801" y="343496"/>
                </a:lnTo>
                <a:lnTo>
                  <a:pt x="3529910" y="331988"/>
                </a:lnTo>
                <a:lnTo>
                  <a:pt x="3558740" y="302574"/>
                </a:lnTo>
                <a:lnTo>
                  <a:pt x="3569857" y="262915"/>
                </a:lnTo>
                <a:lnTo>
                  <a:pt x="3558832" y="220674"/>
                </a:lnTo>
                <a:lnTo>
                  <a:pt x="3431889" y="0"/>
                </a:lnTo>
                <a:close/>
              </a:path>
            </a:pathLst>
          </a:custGeom>
          <a:solidFill>
            <a:srgbClr val="59B5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4036616" y="10404335"/>
            <a:ext cx="3523615" cy="288290"/>
          </a:xfrm>
          <a:custGeom>
            <a:avLst/>
            <a:gdLst/>
            <a:ahLst/>
            <a:cxnLst/>
            <a:rect l="l" t="t" r="r" b="b"/>
            <a:pathLst>
              <a:path w="3523615" h="288290">
                <a:moveTo>
                  <a:pt x="3523375" y="0"/>
                </a:moveTo>
                <a:lnTo>
                  <a:pt x="82056" y="0"/>
                </a:lnTo>
                <a:lnTo>
                  <a:pt x="39947" y="11507"/>
                </a:lnTo>
                <a:lnTo>
                  <a:pt x="11117" y="40922"/>
                </a:lnTo>
                <a:lnTo>
                  <a:pt x="0" y="80581"/>
                </a:lnTo>
                <a:lnTo>
                  <a:pt x="11025" y="122821"/>
                </a:lnTo>
                <a:lnTo>
                  <a:pt x="105852" y="287667"/>
                </a:lnTo>
                <a:lnTo>
                  <a:pt x="3523375" y="287667"/>
                </a:lnTo>
                <a:lnTo>
                  <a:pt x="3523375" y="0"/>
                </a:lnTo>
                <a:close/>
              </a:path>
            </a:pathLst>
          </a:custGeom>
          <a:solidFill>
            <a:srgbClr val="EA552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g object 31"/>
          <p:cNvSpPr/>
          <p:nvPr/>
        </p:nvSpPr>
        <p:spPr>
          <a:xfrm>
            <a:off x="354342" y="5459848"/>
            <a:ext cx="4551045" cy="4752340"/>
          </a:xfrm>
          <a:custGeom>
            <a:avLst/>
            <a:gdLst/>
            <a:ahLst/>
            <a:cxnLst/>
            <a:rect l="l" t="t" r="r" b="b"/>
            <a:pathLst>
              <a:path w="4551045" h="4752340">
                <a:moveTo>
                  <a:pt x="1229224" y="3457683"/>
                </a:moveTo>
                <a:lnTo>
                  <a:pt x="1093398" y="3457683"/>
                </a:lnTo>
                <a:lnTo>
                  <a:pt x="1121822" y="3465305"/>
                </a:lnTo>
                <a:lnTo>
                  <a:pt x="1142998" y="3485758"/>
                </a:lnTo>
                <a:lnTo>
                  <a:pt x="1151305" y="3515826"/>
                </a:lnTo>
                <a:lnTo>
                  <a:pt x="1151305" y="4696087"/>
                </a:lnTo>
                <a:lnTo>
                  <a:pt x="1151026" y="4698399"/>
                </a:lnTo>
                <a:lnTo>
                  <a:pt x="1150886" y="4700723"/>
                </a:lnTo>
                <a:lnTo>
                  <a:pt x="1161420" y="4727798"/>
                </a:lnTo>
                <a:lnTo>
                  <a:pt x="1182681" y="4745757"/>
                </a:lnTo>
                <a:lnTo>
                  <a:pt x="1209933" y="4751886"/>
                </a:lnTo>
                <a:lnTo>
                  <a:pt x="1238440" y="4743471"/>
                </a:lnTo>
                <a:lnTo>
                  <a:pt x="2217521" y="4154432"/>
                </a:lnTo>
                <a:lnTo>
                  <a:pt x="2238645" y="4132560"/>
                </a:lnTo>
                <a:lnTo>
                  <a:pt x="2245687" y="4104707"/>
                </a:lnTo>
                <a:lnTo>
                  <a:pt x="2238645" y="4076828"/>
                </a:lnTo>
                <a:lnTo>
                  <a:pt x="2217521" y="4054877"/>
                </a:lnTo>
                <a:lnTo>
                  <a:pt x="1304124" y="3505437"/>
                </a:lnTo>
                <a:lnTo>
                  <a:pt x="1304124" y="3504891"/>
                </a:lnTo>
                <a:lnTo>
                  <a:pt x="1234059" y="3462689"/>
                </a:lnTo>
                <a:lnTo>
                  <a:pt x="1229224" y="3457683"/>
                </a:lnTo>
                <a:close/>
              </a:path>
              <a:path w="4551045" h="4752340">
                <a:moveTo>
                  <a:pt x="60145" y="0"/>
                </a:moveTo>
                <a:lnTo>
                  <a:pt x="31683" y="7611"/>
                </a:lnTo>
                <a:lnTo>
                  <a:pt x="10493" y="28026"/>
                </a:lnTo>
                <a:lnTo>
                  <a:pt x="2184" y="58073"/>
                </a:lnTo>
                <a:lnTo>
                  <a:pt x="0" y="4002159"/>
                </a:lnTo>
                <a:lnTo>
                  <a:pt x="8307" y="4032281"/>
                </a:lnTo>
                <a:lnTo>
                  <a:pt x="29481" y="4052739"/>
                </a:lnTo>
                <a:lnTo>
                  <a:pt x="57901" y="4060368"/>
                </a:lnTo>
                <a:lnTo>
                  <a:pt x="87947" y="4052007"/>
                </a:lnTo>
                <a:lnTo>
                  <a:pt x="784872" y="3633275"/>
                </a:lnTo>
                <a:lnTo>
                  <a:pt x="785421" y="3633275"/>
                </a:lnTo>
                <a:lnTo>
                  <a:pt x="1063345" y="3466105"/>
                </a:lnTo>
                <a:lnTo>
                  <a:pt x="1093398" y="3457683"/>
                </a:lnTo>
                <a:lnTo>
                  <a:pt x="1229224" y="3457683"/>
                </a:lnTo>
                <a:lnTo>
                  <a:pt x="1212934" y="3440816"/>
                </a:lnTo>
                <a:lnTo>
                  <a:pt x="1205893" y="3412964"/>
                </a:lnTo>
                <a:lnTo>
                  <a:pt x="1212934" y="3385084"/>
                </a:lnTo>
                <a:lnTo>
                  <a:pt x="1234059" y="3363134"/>
                </a:lnTo>
                <a:lnTo>
                  <a:pt x="2213152" y="2774095"/>
                </a:lnTo>
                <a:lnTo>
                  <a:pt x="2215743" y="2772457"/>
                </a:lnTo>
                <a:lnTo>
                  <a:pt x="2218474" y="2771225"/>
                </a:lnTo>
                <a:lnTo>
                  <a:pt x="2221217" y="2770132"/>
                </a:lnTo>
                <a:lnTo>
                  <a:pt x="3528015" y="1985091"/>
                </a:lnTo>
                <a:lnTo>
                  <a:pt x="3393145" y="1985091"/>
                </a:lnTo>
                <a:lnTo>
                  <a:pt x="3363099" y="1976649"/>
                </a:lnTo>
                <a:lnTo>
                  <a:pt x="90271" y="8365"/>
                </a:lnTo>
                <a:lnTo>
                  <a:pt x="60145" y="0"/>
                </a:lnTo>
                <a:close/>
              </a:path>
              <a:path w="4551045" h="4752340">
                <a:moveTo>
                  <a:pt x="784872" y="3633605"/>
                </a:moveTo>
                <a:close/>
              </a:path>
              <a:path w="4551045" h="4752340">
                <a:moveTo>
                  <a:pt x="785421" y="3633275"/>
                </a:moveTo>
                <a:lnTo>
                  <a:pt x="784872" y="3633275"/>
                </a:lnTo>
                <a:lnTo>
                  <a:pt x="784872" y="3633605"/>
                </a:lnTo>
                <a:lnTo>
                  <a:pt x="785421" y="3633275"/>
                </a:lnTo>
                <a:close/>
              </a:path>
              <a:path w="4551045" h="4752340">
                <a:moveTo>
                  <a:pt x="3513457" y="690919"/>
                </a:moveTo>
                <a:lnTo>
                  <a:pt x="3485037" y="698534"/>
                </a:lnTo>
                <a:lnTo>
                  <a:pt x="3463862" y="718950"/>
                </a:lnTo>
                <a:lnTo>
                  <a:pt x="3455555" y="748991"/>
                </a:lnTo>
                <a:lnTo>
                  <a:pt x="3451047" y="1926941"/>
                </a:lnTo>
                <a:lnTo>
                  <a:pt x="3442740" y="1957061"/>
                </a:lnTo>
                <a:lnTo>
                  <a:pt x="3421565" y="1977503"/>
                </a:lnTo>
                <a:lnTo>
                  <a:pt x="3393145" y="1985091"/>
                </a:lnTo>
                <a:lnTo>
                  <a:pt x="3528015" y="1985091"/>
                </a:lnTo>
                <a:lnTo>
                  <a:pt x="4522597" y="1387610"/>
                </a:lnTo>
                <a:lnTo>
                  <a:pt x="4543721" y="1365738"/>
                </a:lnTo>
                <a:lnTo>
                  <a:pt x="4550762" y="1337884"/>
                </a:lnTo>
                <a:lnTo>
                  <a:pt x="4543721" y="1310001"/>
                </a:lnTo>
                <a:lnTo>
                  <a:pt x="4522865" y="1288322"/>
                </a:lnTo>
                <a:lnTo>
                  <a:pt x="4522597" y="1288322"/>
                </a:lnTo>
                <a:lnTo>
                  <a:pt x="3543503" y="699283"/>
                </a:lnTo>
                <a:lnTo>
                  <a:pt x="3513457" y="690919"/>
                </a:lnTo>
                <a:close/>
              </a:path>
              <a:path w="4551045" h="4752340">
                <a:moveTo>
                  <a:pt x="4522597" y="1288042"/>
                </a:moveTo>
                <a:lnTo>
                  <a:pt x="4522597" y="1288322"/>
                </a:lnTo>
                <a:lnTo>
                  <a:pt x="4522865" y="1288322"/>
                </a:lnTo>
                <a:lnTo>
                  <a:pt x="4522597" y="1288042"/>
                </a:lnTo>
                <a:close/>
              </a:path>
            </a:pathLst>
          </a:custGeom>
          <a:solidFill>
            <a:srgbClr val="BFDDF4">
              <a:alpha val="33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g object 32"/>
          <p:cNvSpPr/>
          <p:nvPr/>
        </p:nvSpPr>
        <p:spPr>
          <a:xfrm>
            <a:off x="1676666" y="3969877"/>
            <a:ext cx="1668780" cy="1903095"/>
          </a:xfrm>
          <a:custGeom>
            <a:avLst/>
            <a:gdLst/>
            <a:ahLst/>
            <a:cxnLst/>
            <a:rect l="l" t="t" r="r" b="b"/>
            <a:pathLst>
              <a:path w="1668779" h="1903095">
                <a:moveTo>
                  <a:pt x="76070" y="0"/>
                </a:moveTo>
                <a:lnTo>
                  <a:pt x="38639" y="10458"/>
                </a:lnTo>
                <a:lnTo>
                  <a:pt x="10867" y="37648"/>
                </a:lnTo>
                <a:lnTo>
                  <a:pt x="0" y="77384"/>
                </a:lnTo>
                <a:lnTo>
                  <a:pt x="0" y="1825323"/>
                </a:lnTo>
                <a:lnTo>
                  <a:pt x="10867" y="1865060"/>
                </a:lnTo>
                <a:lnTo>
                  <a:pt x="38639" y="1892249"/>
                </a:lnTo>
                <a:lnTo>
                  <a:pt x="76070" y="1902708"/>
                </a:lnTo>
                <a:lnTo>
                  <a:pt x="115912" y="1892252"/>
                </a:lnTo>
                <a:lnTo>
                  <a:pt x="1629676" y="1018276"/>
                </a:lnTo>
                <a:lnTo>
                  <a:pt x="1658658" y="988998"/>
                </a:lnTo>
                <a:lnTo>
                  <a:pt x="1668319" y="951354"/>
                </a:lnTo>
                <a:lnTo>
                  <a:pt x="1658658" y="913710"/>
                </a:lnTo>
                <a:lnTo>
                  <a:pt x="1629676" y="884431"/>
                </a:lnTo>
                <a:lnTo>
                  <a:pt x="115912" y="10455"/>
                </a:lnTo>
                <a:lnTo>
                  <a:pt x="76070" y="0"/>
                </a:lnTo>
                <a:close/>
              </a:path>
            </a:pathLst>
          </a:custGeom>
          <a:solidFill>
            <a:srgbClr val="FBCCC1">
              <a:alpha val="33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3" y="427736"/>
            <a:ext cx="3191828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03B93669-A98E-55B0-62B1-7893A05F1D04}"/>
              </a:ext>
            </a:extLst>
          </p:cNvPr>
          <p:cNvGrpSpPr/>
          <p:nvPr userDrawn="1"/>
        </p:nvGrpSpPr>
        <p:grpSpPr>
          <a:xfrm>
            <a:off x="4219373" y="455058"/>
            <a:ext cx="1616277" cy="647711"/>
            <a:chOff x="5404282" y="448703"/>
            <a:chExt cx="1616277" cy="647711"/>
          </a:xfrm>
        </p:grpSpPr>
        <p:sp>
          <p:nvSpPr>
            <p:cNvPr id="46" name="bg object 20">
              <a:extLst>
                <a:ext uri="{FF2B5EF4-FFF2-40B4-BE49-F238E27FC236}">
                  <a16:creationId xmlns:a16="http://schemas.microsoft.com/office/drawing/2014/main" id="{924A10D8-658B-1422-0D45-2102C5CDFBDF}"/>
                </a:ext>
              </a:extLst>
            </p:cNvPr>
            <p:cNvSpPr/>
            <p:nvPr/>
          </p:nvSpPr>
          <p:spPr>
            <a:xfrm>
              <a:off x="5604751" y="853210"/>
              <a:ext cx="207010" cy="243204"/>
            </a:xfrm>
            <a:custGeom>
              <a:avLst/>
              <a:gdLst/>
              <a:ahLst/>
              <a:cxnLst/>
              <a:rect l="l" t="t" r="r" b="b"/>
              <a:pathLst>
                <a:path w="207010" h="243205">
                  <a:moveTo>
                    <a:pt x="16352" y="0"/>
                  </a:moveTo>
                  <a:lnTo>
                    <a:pt x="8321" y="2160"/>
                  </a:lnTo>
                  <a:lnTo>
                    <a:pt x="2343" y="7950"/>
                  </a:lnTo>
                  <a:lnTo>
                    <a:pt x="0" y="16473"/>
                  </a:lnTo>
                  <a:lnTo>
                    <a:pt x="0" y="226226"/>
                  </a:lnTo>
                  <a:lnTo>
                    <a:pt x="2343" y="234751"/>
                  </a:lnTo>
                  <a:lnTo>
                    <a:pt x="8321" y="240541"/>
                  </a:lnTo>
                  <a:lnTo>
                    <a:pt x="16352" y="242694"/>
                  </a:lnTo>
                  <a:lnTo>
                    <a:pt x="24853" y="240310"/>
                  </a:lnTo>
                  <a:lnTo>
                    <a:pt x="198526" y="135434"/>
                  </a:lnTo>
                  <a:lnTo>
                    <a:pt x="204477" y="129244"/>
                  </a:lnTo>
                  <a:lnTo>
                    <a:pt x="206460" y="121351"/>
                  </a:lnTo>
                  <a:lnTo>
                    <a:pt x="204477" y="113451"/>
                  </a:lnTo>
                  <a:lnTo>
                    <a:pt x="198526" y="107240"/>
                  </a:lnTo>
                  <a:lnTo>
                    <a:pt x="24853" y="2363"/>
                  </a:lnTo>
                  <a:lnTo>
                    <a:pt x="16352" y="0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bg object 21">
              <a:extLst>
                <a:ext uri="{FF2B5EF4-FFF2-40B4-BE49-F238E27FC236}">
                  <a16:creationId xmlns:a16="http://schemas.microsoft.com/office/drawing/2014/main" id="{79C22DE9-92B4-8ECF-2892-1D24C06D6483}"/>
                </a:ext>
              </a:extLst>
            </p:cNvPr>
            <p:cNvSpPr/>
            <p:nvPr/>
          </p:nvSpPr>
          <p:spPr>
            <a:xfrm>
              <a:off x="5404282" y="448703"/>
              <a:ext cx="607695" cy="445134"/>
            </a:xfrm>
            <a:custGeom>
              <a:avLst/>
              <a:gdLst/>
              <a:ahLst/>
              <a:cxnLst/>
              <a:rect l="l" t="t" r="r" b="b"/>
              <a:pathLst>
                <a:path w="607695" h="445134">
                  <a:moveTo>
                    <a:pt x="206451" y="323596"/>
                  </a:moveTo>
                  <a:lnTo>
                    <a:pt x="204470" y="315709"/>
                  </a:lnTo>
                  <a:lnTo>
                    <a:pt x="198526" y="309499"/>
                  </a:lnTo>
                  <a:lnTo>
                    <a:pt x="24853" y="204622"/>
                  </a:lnTo>
                  <a:lnTo>
                    <a:pt x="16344" y="202260"/>
                  </a:lnTo>
                  <a:lnTo>
                    <a:pt x="8318" y="204419"/>
                  </a:lnTo>
                  <a:lnTo>
                    <a:pt x="2336" y="210210"/>
                  </a:lnTo>
                  <a:lnTo>
                    <a:pt x="0" y="218732"/>
                  </a:lnTo>
                  <a:lnTo>
                    <a:pt x="0" y="428485"/>
                  </a:lnTo>
                  <a:lnTo>
                    <a:pt x="2336" y="437019"/>
                  </a:lnTo>
                  <a:lnTo>
                    <a:pt x="8318" y="442810"/>
                  </a:lnTo>
                  <a:lnTo>
                    <a:pt x="16344" y="444957"/>
                  </a:lnTo>
                  <a:lnTo>
                    <a:pt x="24853" y="442569"/>
                  </a:lnTo>
                  <a:lnTo>
                    <a:pt x="198526" y="337693"/>
                  </a:lnTo>
                  <a:lnTo>
                    <a:pt x="204470" y="331495"/>
                  </a:lnTo>
                  <a:lnTo>
                    <a:pt x="206451" y="323596"/>
                  </a:lnTo>
                  <a:close/>
                </a:path>
                <a:path w="607695" h="445134">
                  <a:moveTo>
                    <a:pt x="406920" y="121335"/>
                  </a:moveTo>
                  <a:lnTo>
                    <a:pt x="404939" y="113449"/>
                  </a:lnTo>
                  <a:lnTo>
                    <a:pt x="398995" y="107238"/>
                  </a:lnTo>
                  <a:lnTo>
                    <a:pt x="225323" y="2362"/>
                  </a:lnTo>
                  <a:lnTo>
                    <a:pt x="216814" y="0"/>
                  </a:lnTo>
                  <a:lnTo>
                    <a:pt x="208788" y="2159"/>
                  </a:lnTo>
                  <a:lnTo>
                    <a:pt x="202806" y="7950"/>
                  </a:lnTo>
                  <a:lnTo>
                    <a:pt x="200469" y="16471"/>
                  </a:lnTo>
                  <a:lnTo>
                    <a:pt x="200469" y="226225"/>
                  </a:lnTo>
                  <a:lnTo>
                    <a:pt x="202806" y="234759"/>
                  </a:lnTo>
                  <a:lnTo>
                    <a:pt x="208788" y="240550"/>
                  </a:lnTo>
                  <a:lnTo>
                    <a:pt x="216814" y="242697"/>
                  </a:lnTo>
                  <a:lnTo>
                    <a:pt x="225323" y="240309"/>
                  </a:lnTo>
                  <a:lnTo>
                    <a:pt x="398995" y="135432"/>
                  </a:lnTo>
                  <a:lnTo>
                    <a:pt x="404939" y="129235"/>
                  </a:lnTo>
                  <a:lnTo>
                    <a:pt x="406920" y="121335"/>
                  </a:lnTo>
                  <a:close/>
                </a:path>
                <a:path w="607695" h="445134">
                  <a:moveTo>
                    <a:pt x="607390" y="323596"/>
                  </a:moveTo>
                  <a:lnTo>
                    <a:pt x="605409" y="315709"/>
                  </a:lnTo>
                  <a:lnTo>
                    <a:pt x="599465" y="309499"/>
                  </a:lnTo>
                  <a:lnTo>
                    <a:pt x="425792" y="204622"/>
                  </a:lnTo>
                  <a:lnTo>
                    <a:pt x="417283" y="202260"/>
                  </a:lnTo>
                  <a:lnTo>
                    <a:pt x="409257" y="204419"/>
                  </a:lnTo>
                  <a:lnTo>
                    <a:pt x="403275" y="210210"/>
                  </a:lnTo>
                  <a:lnTo>
                    <a:pt x="400939" y="218732"/>
                  </a:lnTo>
                  <a:lnTo>
                    <a:pt x="400939" y="428485"/>
                  </a:lnTo>
                  <a:lnTo>
                    <a:pt x="403275" y="437019"/>
                  </a:lnTo>
                  <a:lnTo>
                    <a:pt x="409257" y="442810"/>
                  </a:lnTo>
                  <a:lnTo>
                    <a:pt x="417283" y="444957"/>
                  </a:lnTo>
                  <a:lnTo>
                    <a:pt x="425792" y="442569"/>
                  </a:lnTo>
                  <a:lnTo>
                    <a:pt x="599465" y="337693"/>
                  </a:lnTo>
                  <a:lnTo>
                    <a:pt x="605409" y="331495"/>
                  </a:lnTo>
                  <a:lnTo>
                    <a:pt x="607390" y="323596"/>
                  </a:lnTo>
                  <a:close/>
                </a:path>
              </a:pathLst>
            </a:custGeom>
            <a:solidFill>
              <a:srgbClr val="EB542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8" name="bg object 22">
              <a:extLst>
                <a:ext uri="{FF2B5EF4-FFF2-40B4-BE49-F238E27FC236}">
                  <a16:creationId xmlns:a16="http://schemas.microsoft.com/office/drawing/2014/main" id="{8C9D0B75-0929-10DA-9451-A28C0BB03349}"/>
                </a:ext>
              </a:extLst>
            </p:cNvPr>
            <p:cNvSpPr/>
            <p:nvPr/>
          </p:nvSpPr>
          <p:spPr>
            <a:xfrm>
              <a:off x="6132779" y="590296"/>
              <a:ext cx="269417" cy="15053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bg object 23">
              <a:extLst>
                <a:ext uri="{FF2B5EF4-FFF2-40B4-BE49-F238E27FC236}">
                  <a16:creationId xmlns:a16="http://schemas.microsoft.com/office/drawing/2014/main" id="{E11F34D6-8D97-8EB4-AE6F-53A18E3A23CC}"/>
                </a:ext>
              </a:extLst>
            </p:cNvPr>
            <p:cNvSpPr/>
            <p:nvPr/>
          </p:nvSpPr>
          <p:spPr>
            <a:xfrm>
              <a:off x="6424853" y="590321"/>
              <a:ext cx="118605" cy="15053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bg object 24">
              <a:extLst>
                <a:ext uri="{FF2B5EF4-FFF2-40B4-BE49-F238E27FC236}">
                  <a16:creationId xmlns:a16="http://schemas.microsoft.com/office/drawing/2014/main" id="{5BE0AAF6-75BE-D7DA-268D-5171FB311AC1}"/>
                </a:ext>
              </a:extLst>
            </p:cNvPr>
            <p:cNvSpPr/>
            <p:nvPr/>
          </p:nvSpPr>
          <p:spPr>
            <a:xfrm>
              <a:off x="6563296" y="587730"/>
              <a:ext cx="424522" cy="15570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1" name="bg object 25">
              <a:extLst>
                <a:ext uri="{FF2B5EF4-FFF2-40B4-BE49-F238E27FC236}">
                  <a16:creationId xmlns:a16="http://schemas.microsoft.com/office/drawing/2014/main" id="{61C74F10-E11E-71AA-5F2F-EB9BF93D36FE}"/>
                </a:ext>
              </a:extLst>
            </p:cNvPr>
            <p:cNvSpPr/>
            <p:nvPr/>
          </p:nvSpPr>
          <p:spPr>
            <a:xfrm>
              <a:off x="6132779" y="803745"/>
              <a:ext cx="117081" cy="15053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2" name="bg object 26">
              <a:extLst>
                <a:ext uri="{FF2B5EF4-FFF2-40B4-BE49-F238E27FC236}">
                  <a16:creationId xmlns:a16="http://schemas.microsoft.com/office/drawing/2014/main" id="{DCD17C01-07D4-AD19-3780-111B3D1AB79F}"/>
                </a:ext>
              </a:extLst>
            </p:cNvPr>
            <p:cNvSpPr/>
            <p:nvPr/>
          </p:nvSpPr>
          <p:spPr>
            <a:xfrm>
              <a:off x="6269926" y="801179"/>
              <a:ext cx="147713" cy="15570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3" name="bg object 27">
              <a:extLst>
                <a:ext uri="{FF2B5EF4-FFF2-40B4-BE49-F238E27FC236}">
                  <a16:creationId xmlns:a16="http://schemas.microsoft.com/office/drawing/2014/main" id="{5CDA4850-3078-D28B-DFE1-D6DF8E91EE89}"/>
                </a:ext>
              </a:extLst>
            </p:cNvPr>
            <p:cNvSpPr/>
            <p:nvPr/>
          </p:nvSpPr>
          <p:spPr>
            <a:xfrm>
              <a:off x="6438645" y="801166"/>
              <a:ext cx="270979" cy="155689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4" name="bg object 28">
              <a:extLst>
                <a:ext uri="{FF2B5EF4-FFF2-40B4-BE49-F238E27FC236}">
                  <a16:creationId xmlns:a16="http://schemas.microsoft.com/office/drawing/2014/main" id="{629D6288-D1E0-B070-1655-AF8BC2783C93}"/>
                </a:ext>
              </a:extLst>
            </p:cNvPr>
            <p:cNvSpPr/>
            <p:nvPr/>
          </p:nvSpPr>
          <p:spPr>
            <a:xfrm>
              <a:off x="6737045" y="803745"/>
              <a:ext cx="123126" cy="15053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5" name="bg object 29">
              <a:extLst>
                <a:ext uri="{FF2B5EF4-FFF2-40B4-BE49-F238E27FC236}">
                  <a16:creationId xmlns:a16="http://schemas.microsoft.com/office/drawing/2014/main" id="{369E2BDB-040D-5522-50B9-47B3A0EDF9CF}"/>
                </a:ext>
              </a:extLst>
            </p:cNvPr>
            <p:cNvSpPr/>
            <p:nvPr/>
          </p:nvSpPr>
          <p:spPr>
            <a:xfrm>
              <a:off x="6897433" y="803745"/>
              <a:ext cx="123126" cy="15053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6" name="bg object 30">
            <a:extLst>
              <a:ext uri="{FF2B5EF4-FFF2-40B4-BE49-F238E27FC236}">
                <a16:creationId xmlns:a16="http://schemas.microsoft.com/office/drawing/2014/main" id="{6AC11788-B0F9-5005-6D5A-43FF44BD95BF}"/>
              </a:ext>
            </a:extLst>
          </p:cNvPr>
          <p:cNvSpPr/>
          <p:nvPr userDrawn="1"/>
        </p:nvSpPr>
        <p:spPr>
          <a:xfrm>
            <a:off x="6367741" y="429785"/>
            <a:ext cx="632790" cy="69900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327259" y="1169189"/>
            <a:ext cx="6909008" cy="443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/>
            <a:r>
              <a:rPr lang="ru-RU" sz="1400" b="1" kern="0" dirty="0">
                <a:solidFill>
                  <a:srgbClr val="2660A9"/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Кадровый центр КРАСНОСЕЛЬСКИЙ </a:t>
            </a:r>
          </a:p>
          <a:p>
            <a:pPr marL="12700" marR="5080" algn="ctr"/>
            <a:r>
              <a:rPr lang="ru-RU" sz="1400" b="1" kern="0" dirty="0">
                <a:solidFill>
                  <a:srgbClr val="2660A9"/>
                </a:solidFill>
                <a:latin typeface="Montserrat" panose="000005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 приглашает на ОТКРЫТЫЙ ОТБОР для </a:t>
            </a:r>
          </a:p>
        </p:txBody>
      </p:sp>
      <p:sp>
        <p:nvSpPr>
          <p:cNvPr id="4" name="Google Shape;68;p2">
            <a:extLst>
              <a:ext uri="{FF2B5EF4-FFF2-40B4-BE49-F238E27FC236}">
                <a16:creationId xmlns:a16="http://schemas.microsoft.com/office/drawing/2014/main" id="{7C3E097F-5BC6-3D16-2F65-0E2DEE68FCAD}"/>
              </a:ext>
            </a:extLst>
          </p:cNvPr>
          <p:cNvSpPr txBox="1">
            <a:spLocks/>
          </p:cNvSpPr>
          <p:nvPr/>
        </p:nvSpPr>
        <p:spPr>
          <a:xfrm>
            <a:off x="11129215" y="8395139"/>
            <a:ext cx="6051550" cy="628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000" b="1" kern="0" dirty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Здесь разместите контакты, адрес, время мероприятия</a:t>
            </a:r>
            <a:endParaRPr lang="ru-RU" sz="2000" b="1" kern="0" dirty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2221A97-5E81-E731-62F7-C9D19EE15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1747500"/>
            <a:ext cx="4494512" cy="354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C7C6792C-8F26-B01C-A6EA-06299A38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9800" y="-4595775"/>
            <a:ext cx="8583169" cy="1437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1700" y="-4607737"/>
            <a:ext cx="8777359" cy="1433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B67E3632-ECD4-0019-183E-4201E6FC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0738" y="-4619699"/>
            <a:ext cx="6097546" cy="142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16421" y="1669577"/>
            <a:ext cx="7530684" cy="65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5080" lvl="0" algn="ctr"/>
            <a:r>
              <a:rPr lang="ru-RU" sz="1400" b="1" kern="0" dirty="0">
                <a:solidFill>
                  <a:srgbClr val="2660A9"/>
                </a:solidFill>
                <a:latin typeface="Montserrat" panose="000005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САНКТ-ПЕТЕРБУРГСКОЕ ГОСУДАРСТВЕННОЕ УНИТАРНОЕ ПРЕДПРИЯТИЕ</a:t>
            </a:r>
          </a:p>
          <a:p>
            <a:pPr marR="5080" lvl="0" algn="ctr"/>
            <a:r>
              <a:rPr lang="ru-RU" sz="2000" b="1" u="sng" kern="0" dirty="0">
                <a:solidFill>
                  <a:srgbClr val="2660A9"/>
                </a:solidFill>
                <a:latin typeface="Montserrat" panose="000005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«</a:t>
            </a:r>
            <a:r>
              <a:rPr lang="ru-RU" sz="2800" b="1" u="sng" kern="0" dirty="0">
                <a:solidFill>
                  <a:srgbClr val="2660A9"/>
                </a:solidFill>
                <a:latin typeface="Montserrat ExtraBold" panose="000009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ПЕТЕРБУРГСКИЙ МЕТРОПОЛИТЕН</a:t>
            </a:r>
            <a:r>
              <a:rPr lang="ru-RU" sz="2000" b="1" u="sng" kern="0" dirty="0">
                <a:solidFill>
                  <a:srgbClr val="2660A9"/>
                </a:solidFill>
                <a:latin typeface="Montserrat" panose="000005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»</a:t>
            </a:r>
            <a:endParaRPr lang="ru-RU" sz="2400" b="1" u="sng" kern="0" dirty="0">
              <a:solidFill>
                <a:srgbClr val="2660A9"/>
              </a:solidFill>
              <a:latin typeface="Montserrat" panose="00000500000000000000" pitchFamily="2" charset="-52"/>
              <a:ea typeface="Microsoft Sans Serif" panose="020B0604020202020204" pitchFamily="34" charset="0"/>
              <a:cs typeface="Microsoft Sans Serif" panose="020B0604020202020204" pitchFamily="34" charset="0"/>
              <a:sym typeface="Montserrat"/>
            </a:endParaRPr>
          </a:p>
        </p:txBody>
      </p:sp>
      <p:sp>
        <p:nvSpPr>
          <p:cNvPr id="12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16421" y="2385409"/>
            <a:ext cx="7530684" cy="782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3000"/>
              </a:lnSpc>
            </a:pPr>
            <a:r>
              <a:rPr lang="ru-RU" sz="3200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28 </a:t>
            </a:r>
            <a:r>
              <a:rPr lang="ru-RU" sz="3200" b="1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октября 2025 года</a:t>
            </a:r>
          </a:p>
          <a:p>
            <a:pPr algn="ctr">
              <a:lnSpc>
                <a:spcPts val="3000"/>
              </a:lnSpc>
            </a:pPr>
            <a:r>
              <a:rPr lang="ru-RU" sz="2400" b="1" u="sng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В </a:t>
            </a:r>
            <a:r>
              <a:rPr lang="ru-RU" sz="3200" b="1" u="sng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14:00</a:t>
            </a:r>
            <a:r>
              <a:rPr lang="ru-RU" b="1" u="sng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ОБЩИЙ СБОР </a:t>
            </a:r>
            <a:r>
              <a:rPr lang="ru-RU" sz="2600" u="sng" dirty="0">
                <a:solidFill>
                  <a:srgbClr val="C00000"/>
                </a:solidFill>
                <a:latin typeface="Montserrat" panose="000005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для презентаций</a:t>
            </a:r>
            <a:endParaRPr lang="ru-RU" sz="2600" u="sng" dirty="0">
              <a:solidFill>
                <a:srgbClr val="2660A9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134130" y="3540073"/>
            <a:ext cx="7295266" cy="3962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МАШИНИСТ электропоезда </a:t>
            </a:r>
            <a:r>
              <a:rPr lang="ru-RU" sz="1400" b="1" dirty="0">
                <a:solidFill>
                  <a:srgbClr val="2660A9"/>
                </a:solidFill>
                <a:latin typeface="Montserrat" panose="00000500000000000000" pitchFamily="2" charset="-52"/>
              </a:rPr>
              <a:t>(</a:t>
            </a:r>
            <a:r>
              <a:rPr lang="ru-RU" sz="1400" b="1" dirty="0">
                <a:solidFill>
                  <a:srgbClr val="2660A9"/>
                </a:solidFill>
                <a:latin typeface="Montserrat ExtraLight" panose="00000300000000000000" pitchFamily="2" charset="-52"/>
              </a:rPr>
              <a:t>с обучением</a:t>
            </a:r>
            <a:r>
              <a:rPr lang="ru-RU" sz="1400" b="1" dirty="0">
                <a:solidFill>
                  <a:srgbClr val="2660A9"/>
                </a:solidFill>
                <a:latin typeface="Montserrat" panose="00000500000000000000" pitchFamily="2" charset="-52"/>
              </a:rPr>
              <a:t>) </a:t>
            </a:r>
            <a:r>
              <a:rPr lang="ru-RU" sz="14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</a:t>
            </a:r>
            <a:r>
              <a:rPr lang="ru-RU" sz="1400" b="1" dirty="0">
                <a:solidFill>
                  <a:srgbClr val="2660A9"/>
                </a:solidFill>
                <a:latin typeface="Montserrat" panose="000005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100 000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Слесарь-ремонтник подвижного состава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до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115 000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Токарь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80 000-130 000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Маляр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75 000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Мойщик-уборщик подвижного состава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60 000 </a:t>
            </a:r>
            <a:r>
              <a:rPr lang="ru-RU" sz="1600" dirty="0" err="1">
                <a:solidFill>
                  <a:srgbClr val="2660A9"/>
                </a:solidFill>
                <a:latin typeface="Montserrat" panose="00000500000000000000" pitchFamily="2" charset="-52"/>
              </a:rPr>
              <a:t>руб</a:t>
            </a:r>
            <a:endParaRPr lang="ru-RU" sz="1600" dirty="0">
              <a:solidFill>
                <a:srgbClr val="2660A9"/>
              </a:solidFill>
              <a:latin typeface="Montserrat" panose="00000500000000000000" pitchFamily="2" charset="-52"/>
            </a:endParaRP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Слесарь механосборочных работ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65 000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Слесарь-ремонтник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70 000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Слесарь-ремонтник по станкам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70 000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Слесарь-сантехник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70 000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Электромеханик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70 000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Электромонтер по электрооборудованию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</a:t>
            </a:r>
            <a:r>
              <a:rPr lang="ru-RU" sz="1400" dirty="0">
                <a:solidFill>
                  <a:srgbClr val="2660A9"/>
                </a:solidFill>
                <a:latin typeface="Montserrat" panose="00000500000000000000" pitchFamily="2" charset="-52"/>
              </a:rPr>
              <a:t>от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65 000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  <a:endParaRPr lang="ru-RU" sz="1600" b="1" dirty="0">
              <a:solidFill>
                <a:srgbClr val="2660A9"/>
              </a:solidFill>
              <a:latin typeface="Montserrat" panose="00000500000000000000" pitchFamily="2" charset="-52"/>
            </a:endParaRP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Электромонтер крановый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65 000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Грузчик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45 000 руб.</a:t>
            </a:r>
          </a:p>
          <a:p>
            <a:pPr marL="90000" indent="1588">
              <a:lnSpc>
                <a:spcPts val="22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Уборщик помещений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з/плата от </a:t>
            </a:r>
            <a:r>
              <a:rPr lang="ru-RU" sz="1600" b="1" dirty="0">
                <a:solidFill>
                  <a:srgbClr val="2660A9"/>
                </a:solidFill>
                <a:latin typeface="Montserrat" panose="00000500000000000000" pitchFamily="2" charset="-52"/>
              </a:rPr>
              <a:t>35 000 </a:t>
            </a:r>
            <a:r>
              <a:rPr lang="ru-RU" sz="1600" dirty="0">
                <a:solidFill>
                  <a:srgbClr val="2660A9"/>
                </a:solidFill>
                <a:latin typeface="Montserrat" panose="00000500000000000000" pitchFamily="2" charset="-52"/>
              </a:rPr>
              <a:t>руб.</a:t>
            </a:r>
          </a:p>
        </p:txBody>
      </p:sp>
      <p:sp>
        <p:nvSpPr>
          <p:cNvPr id="14" name="Google Shape;68;p2">
            <a:extLst>
              <a:ext uri="{FF2B5EF4-FFF2-40B4-BE49-F238E27FC236}">
                <a16:creationId xmlns:a16="http://schemas.microsoft.com/office/drawing/2014/main" id="{7C3E097F-5BC6-3D16-2F65-0E2DEE68FCAD}"/>
              </a:ext>
            </a:extLst>
          </p:cNvPr>
          <p:cNvSpPr txBox="1">
            <a:spLocks/>
          </p:cNvSpPr>
          <p:nvPr/>
        </p:nvSpPr>
        <p:spPr>
          <a:xfrm>
            <a:off x="0" y="9331904"/>
            <a:ext cx="7563526" cy="100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1600"/>
              </a:lnSpc>
            </a:pPr>
            <a:r>
              <a:rPr lang="ru-RU" b="1" u="sng" kern="900" dirty="0">
                <a:solidFill>
                  <a:srgbClr val="2660A9"/>
                </a:solidFill>
                <a:latin typeface="Montserrat ExtraBold" panose="00000900000000000000" pitchFamily="2" charset="-52"/>
              </a:rPr>
              <a:t>ОТКРЫТЫЙ ОТБОР СОСТОИТСЯ:</a:t>
            </a:r>
          </a:p>
          <a:p>
            <a:pPr algn="ctr">
              <a:spcBef>
                <a:spcPts val="600"/>
              </a:spcBef>
            </a:pPr>
            <a:r>
              <a:rPr lang="ru-RU" sz="1400" kern="900" dirty="0">
                <a:solidFill>
                  <a:srgbClr val="2660A9"/>
                </a:solidFill>
                <a:latin typeface="Montserrat SemiBold" panose="00000700000000000000" pitchFamily="2" charset="-52"/>
              </a:rPr>
              <a:t>на территории Службы занятости (</a:t>
            </a:r>
            <a:r>
              <a:rPr lang="ru-RU" sz="1400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Кадровый центр Красносельского р-на)</a:t>
            </a:r>
          </a:p>
          <a:p>
            <a:pPr algn="ctr"/>
            <a:r>
              <a:rPr lang="ru-RU" sz="1400" b="1" u="sng" dirty="0">
                <a:solidFill>
                  <a:srgbClr val="C00000"/>
                </a:solidFill>
                <a:latin typeface="Montserrat" panose="00000500000000000000" pitchFamily="2" charset="-52"/>
              </a:rPr>
              <a:t>по адресу: </a:t>
            </a:r>
            <a:r>
              <a:rPr lang="ru-RU" sz="1600" b="1" u="sng" dirty="0">
                <a:solidFill>
                  <a:srgbClr val="C00000"/>
                </a:solidFill>
                <a:latin typeface="Montserrat" panose="00000500000000000000" pitchFamily="2" charset="-52"/>
              </a:rPr>
              <a:t>СПб, ул. Пограничника Гарькавого, д. 36, к. 1,</a:t>
            </a:r>
          </a:p>
          <a:p>
            <a:pPr algn="ctr"/>
            <a:r>
              <a:rPr lang="ru-RU" sz="1100" b="1" kern="50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Запись  на отбор в Кадровом центре или </a:t>
            </a:r>
            <a:r>
              <a:rPr lang="ru-RU" sz="1100" b="1" kern="50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по телефону: </a:t>
            </a:r>
            <a:r>
              <a:rPr lang="ru-RU" sz="1400" b="1" kern="0" dirty="0">
                <a:solidFill>
                  <a:srgbClr val="2660A9"/>
                </a:solidFill>
                <a:latin typeface="Montserrat Light" panose="000004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320-06-51 </a:t>
            </a:r>
            <a:r>
              <a:rPr lang="ru-RU" sz="1100" b="1" kern="0" dirty="0">
                <a:solidFill>
                  <a:srgbClr val="2660A9"/>
                </a:solidFill>
                <a:latin typeface="Montserrat Light" panose="000004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доб. </a:t>
            </a:r>
            <a:r>
              <a:rPr lang="ru-RU" sz="1400" b="1" kern="0" dirty="0">
                <a:solidFill>
                  <a:srgbClr val="2660A9"/>
                </a:solidFill>
                <a:latin typeface="Montserrat Light" panose="000004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5430</a:t>
            </a:r>
            <a:r>
              <a:rPr lang="ru-RU" sz="1100" b="1" kern="0" dirty="0">
                <a:solidFill>
                  <a:srgbClr val="2660A9"/>
                </a:solidFill>
                <a:latin typeface="Montserrat Light" panose="000004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1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или</a:t>
            </a:r>
            <a:r>
              <a:rPr lang="ru-RU" sz="12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kern="0" dirty="0">
                <a:solidFill>
                  <a:srgbClr val="2660A9"/>
                </a:solidFill>
                <a:latin typeface="Montserrat Light" panose="000004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8-921-894-57-99</a:t>
            </a:r>
          </a:p>
        </p:txBody>
      </p:sp>
      <p:sp>
        <p:nvSpPr>
          <p:cNvPr id="15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245814" y="7559373"/>
            <a:ext cx="7071898" cy="1715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ru-RU" b="1" u="sng" kern="0" dirty="0">
                <a:solidFill>
                  <a:srgbClr val="2660A9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ДЕПО ДАЧНОЕ/АВТОВО ПРЕДЛАГАЕТ:</a:t>
            </a:r>
          </a:p>
          <a:p>
            <a:pPr algn="ctr"/>
            <a:endParaRPr lang="ru-RU" sz="500" b="1" u="sng" kern="0" dirty="0">
              <a:solidFill>
                <a:srgbClr val="2660A9"/>
              </a:solidFill>
              <a:latin typeface="Montserrat ExtraBold" panose="00000900000000000000" pitchFamily="2" charset="-52"/>
              <a:ea typeface="Verdana" panose="020B0604030504040204" pitchFamily="34" charset="0"/>
              <a:cs typeface="Arial" panose="020B0604020202020204" pitchFamily="34" charset="0"/>
              <a:sym typeface="Montserrat"/>
            </a:endParaRPr>
          </a:p>
          <a:p>
            <a:pPr algn="just"/>
            <a:r>
              <a:rPr lang="ru-RU" sz="1400" b="1" kern="0" dirty="0">
                <a:solidFill>
                  <a:srgbClr val="2660A9"/>
                </a:solidFill>
                <a:latin typeface="Montserrat ExtraLight" panose="000003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Обучение. Карьерный рост. Ежемесячные премии по итогам работы. Доплата за стаж работы. Расширенный </a:t>
            </a:r>
            <a:r>
              <a:rPr lang="ru-RU" sz="1400" b="1" kern="0" dirty="0" err="1">
                <a:solidFill>
                  <a:srgbClr val="2660A9"/>
                </a:solidFill>
                <a:latin typeface="Montserrat ExtraLight" panose="000003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соц.пакет</a:t>
            </a:r>
            <a:r>
              <a:rPr lang="ru-RU" sz="1400" b="1" kern="0" dirty="0">
                <a:solidFill>
                  <a:srgbClr val="2660A9"/>
                </a:solidFill>
                <a:latin typeface="Montserrat ExtraLight" panose="000003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 с ДМС. Единовременное поощрение при уходе в отпуск. Доп. льготы и гарантии по Коллективному договору. Организацию досуга для сотрудников и их семей. Компенсацию лечения в санатории "Балтийский берег" и отдыха на базах "Метро" и "Оредеж".</a:t>
            </a:r>
          </a:p>
          <a:p>
            <a:pPr algn="ctr"/>
            <a:r>
              <a:rPr lang="ru-RU" sz="1400" kern="0" spc="300" dirty="0">
                <a:solidFill>
                  <a:srgbClr val="2660A9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ПОДРОБНЕЕ У СПЕЦИАЛИСТОВ  И  НА МЕРОПРИЯТИИ</a:t>
            </a:r>
          </a:p>
          <a:p>
            <a:pPr algn="ctr"/>
            <a:endParaRPr lang="ru-RU" sz="500" b="1" spc="300" dirty="0">
              <a:solidFill>
                <a:srgbClr val="2660A9"/>
              </a:solidFill>
              <a:latin typeface="Montserrat ExtraBold" panose="00000900000000000000" pitchFamily="2" charset="-52"/>
              <a:ea typeface="Verdana" panose="020B0604030504040204" pitchFamily="34" charset="0"/>
            </a:endParaRPr>
          </a:p>
        </p:txBody>
      </p:sp>
      <p:sp>
        <p:nvSpPr>
          <p:cNvPr id="16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162263" y="3224351"/>
            <a:ext cx="7239000" cy="259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5080" lvl="0" algn="ctr"/>
            <a:r>
              <a:rPr lang="ru-RU" sz="1600" b="1" u="sng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далее</a:t>
            </a:r>
            <a:r>
              <a:rPr lang="ru-RU" sz="1600" b="1" u="sng" kern="0" dirty="0">
                <a:solidFill>
                  <a:srgbClr val="2660A9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 ИНДИВИДУАЛЬНЫЕ СОБЕСЕДОВАНИЯ</a:t>
            </a:r>
            <a:r>
              <a:rPr lang="ru-RU" sz="1600" b="1" u="sng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 по вакансиям</a:t>
            </a:r>
            <a:r>
              <a:rPr lang="ru-RU" sz="1600" b="1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323746" y="1169189"/>
            <a:ext cx="6909008" cy="443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/>
            <a:r>
              <a:rPr lang="ru-RU" sz="1400" b="1" kern="0" spc="4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Кадровый центр КРАСНОСЕЛЬСКИЙ</a:t>
            </a:r>
          </a:p>
          <a:p>
            <a:pPr marL="12700" marR="5080" algn="ctr"/>
            <a:r>
              <a:rPr lang="ru-RU" sz="1400" kern="0" spc="4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 приглашает на </a:t>
            </a:r>
            <a:r>
              <a:rPr lang="ru-RU" sz="1400" b="1" kern="0" spc="4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ОТКРЫТЫЙ ОТБОР </a:t>
            </a:r>
            <a:r>
              <a:rPr lang="ru-RU" sz="1400" kern="0" spc="4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для</a:t>
            </a:r>
          </a:p>
        </p:txBody>
      </p:sp>
      <p:sp>
        <p:nvSpPr>
          <p:cNvPr id="4" name="Google Shape;68;p2">
            <a:extLst>
              <a:ext uri="{FF2B5EF4-FFF2-40B4-BE49-F238E27FC236}">
                <a16:creationId xmlns:a16="http://schemas.microsoft.com/office/drawing/2014/main" id="{7C3E097F-5BC6-3D16-2F65-0E2DEE68FCAD}"/>
              </a:ext>
            </a:extLst>
          </p:cNvPr>
          <p:cNvSpPr txBox="1">
            <a:spLocks/>
          </p:cNvSpPr>
          <p:nvPr/>
        </p:nvSpPr>
        <p:spPr>
          <a:xfrm>
            <a:off x="11129215" y="8395139"/>
            <a:ext cx="6051550" cy="628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000" b="1" kern="0" dirty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Здесь разместите контакты, адрес, время мероприятия</a:t>
            </a:r>
            <a:endParaRPr lang="ru-RU" sz="2000" b="1" kern="0" dirty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2221A97-5E81-E731-62F7-C9D19EE15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1747500"/>
            <a:ext cx="4494512" cy="354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C7C6792C-8F26-B01C-A6EA-06299A38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9800" y="-4595775"/>
            <a:ext cx="8583169" cy="1437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1700" y="-4607737"/>
            <a:ext cx="8777359" cy="1433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B67E3632-ECD4-0019-183E-4201E6FC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0738" y="-4619699"/>
            <a:ext cx="6097546" cy="1429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12908" y="1645313"/>
            <a:ext cx="7530684" cy="766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5080" lvl="0" algn="ctr"/>
            <a:r>
              <a:rPr lang="ru-RU" sz="2400" b="1" kern="0" dirty="0">
                <a:solidFill>
                  <a:srgbClr val="2660A9"/>
                </a:solidFill>
                <a:latin typeface="Montserrat ExtraBold" panose="000009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АКЦИОНЕРНОГО ОБЩЕСТВА</a:t>
            </a:r>
          </a:p>
          <a:p>
            <a:pPr marR="5080" lvl="0" algn="ctr"/>
            <a:r>
              <a:rPr lang="ru-RU" sz="1600" b="1" u="sng" kern="0" dirty="0">
                <a:solidFill>
                  <a:srgbClr val="2660A9"/>
                </a:solidFill>
                <a:latin typeface="Montserrat ExtraBold" panose="000009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 </a:t>
            </a:r>
            <a:r>
              <a:rPr lang="ru-RU" sz="2500" b="1" u="sng" kern="0" dirty="0">
                <a:solidFill>
                  <a:srgbClr val="2660A9"/>
                </a:solidFill>
                <a:latin typeface="Montserrat ExtraBold" panose="00000900000000000000" pitchFamily="2" charset="-52"/>
                <a:ea typeface="Microsoft Sans Serif" panose="020B0604020202020204" pitchFamily="34" charset="0"/>
                <a:cs typeface="Microsoft Sans Serif" panose="020B0604020202020204" pitchFamily="34" charset="0"/>
                <a:sym typeface="Montserrat"/>
              </a:rPr>
              <a:t>НЕВСКИЙ ЭКОЛОГИЧЕСКИЙ ОПЕРАТОР</a:t>
            </a:r>
            <a:endParaRPr lang="ru-RU" sz="2000" b="1" kern="0" dirty="0">
              <a:solidFill>
                <a:srgbClr val="2660A9"/>
              </a:solidFill>
              <a:latin typeface="Montserrat ExtraBold" panose="00000900000000000000" pitchFamily="2" charset="-52"/>
              <a:ea typeface="Microsoft Sans Serif" panose="020B0604020202020204" pitchFamily="34" charset="0"/>
              <a:cs typeface="Microsoft Sans Serif" panose="020B0604020202020204" pitchFamily="34" charset="0"/>
              <a:sym typeface="Montserrat"/>
            </a:endParaRPr>
          </a:p>
        </p:txBody>
      </p:sp>
      <p:sp>
        <p:nvSpPr>
          <p:cNvPr id="12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291450" y="2374900"/>
            <a:ext cx="6973600" cy="997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C00000"/>
                </a:solidFill>
                <a:latin typeface="Montserrat Medium" panose="000006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22 января 2025 года</a:t>
            </a:r>
          </a:p>
          <a:p>
            <a:pPr algn="ctr">
              <a:tabLst>
                <a:tab pos="2876550" algn="l"/>
              </a:tabLst>
            </a:pPr>
            <a:r>
              <a:rPr lang="ru-RU" sz="3200" b="1" dirty="0">
                <a:solidFill>
                  <a:srgbClr val="C00000"/>
                </a:solidFill>
                <a:latin typeface="Montserrat Medium" panose="00000600000000000000" pitchFamily="2" charset="-52"/>
                <a:ea typeface="Verdana" panose="020B0604030504040204" pitchFamily="34" charset="0"/>
                <a:cs typeface="Arial" panose="020B0604020202020204" pitchFamily="34" charset="0"/>
              </a:rPr>
              <a:t>с 11:00 до 12:00 </a:t>
            </a:r>
            <a:r>
              <a:rPr lang="ru-RU" sz="2400" b="1" dirty="0">
                <a:solidFill>
                  <a:srgbClr val="2660A9"/>
                </a:solidFill>
                <a:latin typeface="Montserrat ExtraBold" panose="00000900000000000000" pitchFamily="2" charset="-52"/>
              </a:rPr>
              <a:t> </a:t>
            </a:r>
          </a:p>
        </p:txBody>
      </p:sp>
      <p:sp>
        <p:nvSpPr>
          <p:cNvPr id="13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44450" y="3898900"/>
            <a:ext cx="7467600" cy="3244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200"/>
              </a:lnSpc>
            </a:pPr>
            <a:r>
              <a:rPr lang="ru-RU" b="1" u="sng" kern="0" dirty="0">
                <a:solidFill>
                  <a:srgbClr val="2660A9"/>
                </a:solidFill>
                <a:latin typeface="Montserrat" panose="000005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ВАКАНСИИ:</a:t>
            </a:r>
            <a:endParaRPr lang="ru-RU" sz="900" b="1" u="sng" dirty="0">
              <a:solidFill>
                <a:srgbClr val="2660A9"/>
              </a:solidFill>
              <a:latin typeface="Arial Narrow" panose="020B0606020202030204" pitchFamily="34" charset="0"/>
            </a:endParaRPr>
          </a:p>
          <a:p>
            <a:pPr marL="360000" indent="-285750">
              <a:lnSpc>
                <a:spcPts val="25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ВОДИТЕЛИ КАТЕГОРИЙ С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116 000 руб.</a:t>
            </a:r>
          </a:p>
          <a:p>
            <a:pPr marL="360000" marR="0" lvl="0" indent="-285750" algn="l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660A9"/>
                </a:solidFill>
                <a:effectLst/>
                <a:uLnTx/>
                <a:uFillTx/>
                <a:latin typeface="Montserrat SemiBold" panose="00000700000000000000" pitchFamily="2" charset="-52"/>
                <a:ea typeface="+mn-ea"/>
                <a:cs typeface="+mn-cs"/>
              </a:rPr>
              <a:t>ВОДИТЕЛИ КАТЕГОРИЙ Е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660A9"/>
                </a:solidFill>
                <a:effectLst/>
                <a:uLnTx/>
                <a:uFillTx/>
                <a:latin typeface="Montserrat Thin" panose="00000300000000000000" pitchFamily="2" charset="-52"/>
                <a:ea typeface="+mn-ea"/>
                <a:cs typeface="+mn-cs"/>
              </a:rPr>
              <a:t>зар.плата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660A9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660A9"/>
                </a:solidFill>
                <a:effectLst/>
                <a:uLnTx/>
                <a:uFillTx/>
                <a:latin typeface="Montserrat Thin" panose="00000300000000000000" pitchFamily="2" charset="-52"/>
                <a:ea typeface="+mn-ea"/>
                <a:cs typeface="+mn-cs"/>
              </a:rPr>
              <a:t>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2660A9"/>
                </a:solidFill>
                <a:effectLst/>
                <a:uLnTx/>
                <a:uFillTx/>
                <a:latin typeface="Montserrat SemiBold" panose="00000700000000000000" pitchFamily="2" charset="-52"/>
                <a:ea typeface="+mn-ea"/>
                <a:cs typeface="+mn-cs"/>
              </a:rPr>
              <a:t>138 000руб.</a:t>
            </a:r>
            <a:endParaRPr lang="ru-RU" sz="1600" b="1" dirty="0">
              <a:solidFill>
                <a:srgbClr val="2660A9"/>
              </a:solidFill>
              <a:latin typeface="Montserrat SemiBold" panose="00000700000000000000" pitchFamily="2" charset="-52"/>
            </a:endParaRP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ВОДИТЕЛЬ ПОГРУЗЧИКА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105 000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СЛЕСАРЬ ПО РЕМОНТУ АВТОМОБИЛЕЙ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88 000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ДРОБИЛЬЩИК (на агрегат)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79 000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СОРТИРОВЩИК ТКО/ РАЗНОБОЧИЙ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69 000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НАЧАЛЬНИК КОТЕЛЬНОЙ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84 000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МАСТЕР УЧАСТКА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84 000 руб.</a:t>
            </a:r>
          </a:p>
          <a:p>
            <a:pPr marL="360000" indent="-285750">
              <a:lnSpc>
                <a:spcPts val="2300"/>
              </a:lnSpc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УБОРЩИК ПОМЕЩЕЙ или ТЕРРИТОРИЙ </a:t>
            </a:r>
            <a:r>
              <a:rPr lang="ru-RU" sz="1600" b="1" dirty="0">
                <a:solidFill>
                  <a:srgbClr val="2660A9"/>
                </a:solidFill>
                <a:latin typeface="Montserrat Thin" panose="00000300000000000000" pitchFamily="2" charset="-52"/>
              </a:rPr>
              <a:t>зар.плата </a:t>
            </a:r>
            <a:r>
              <a:rPr lang="ru-RU" sz="1600" b="1" dirty="0">
                <a:solidFill>
                  <a:srgbClr val="2660A9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от </a:t>
            </a:r>
            <a:r>
              <a:rPr lang="ru-RU" sz="1600" b="1" dirty="0">
                <a:solidFill>
                  <a:srgbClr val="2660A9"/>
                </a:solidFill>
                <a:latin typeface="Montserrat SemiBold" panose="00000700000000000000" pitchFamily="2" charset="-52"/>
              </a:rPr>
              <a:t>59 000 руб.</a:t>
            </a:r>
          </a:p>
          <a:p>
            <a:pPr marL="74250" algn="ctr">
              <a:lnSpc>
                <a:spcPts val="2300"/>
              </a:lnSpc>
            </a:pPr>
            <a:r>
              <a:rPr lang="ru-RU" sz="1600" b="1" u="sng" dirty="0">
                <a:solidFill>
                  <a:srgbClr val="2660A9"/>
                </a:solidFill>
                <a:latin typeface="Montserrat SemiBold" panose="00000700000000000000" pitchFamily="2" charset="-52"/>
              </a:rPr>
              <a:t>*</a:t>
            </a:r>
            <a:r>
              <a:rPr lang="ru-RU" sz="1600" b="1" u="sng" dirty="0">
                <a:solidFill>
                  <a:srgbClr val="2660A9"/>
                </a:solidFill>
                <a:latin typeface="Montserrat Thin" panose="00000300000000000000" pitchFamily="2" charset="-52"/>
              </a:rPr>
              <a:t> </a:t>
            </a:r>
            <a:r>
              <a:rPr lang="ru-RU" sz="1600" b="1" u="sng" dirty="0">
                <a:solidFill>
                  <a:srgbClr val="2660A9"/>
                </a:solidFill>
                <a:latin typeface="Montserrat ExtraLight" panose="00000300000000000000" pitchFamily="2" charset="-52"/>
              </a:rPr>
              <a:t>зар.плата указана </a:t>
            </a:r>
            <a:r>
              <a:rPr lang="ru-RU" sz="1600" b="1" u="sng" dirty="0">
                <a:solidFill>
                  <a:srgbClr val="2660A9"/>
                </a:solidFill>
                <a:latin typeface="Montserrat SemiBold" panose="00000700000000000000" pitchFamily="2" charset="-52"/>
              </a:rPr>
              <a:t>НА РУКИ (</a:t>
            </a:r>
            <a:r>
              <a:rPr lang="ru-RU" sz="1600" b="1" u="sng" dirty="0">
                <a:solidFill>
                  <a:srgbClr val="2660A9"/>
                </a:solidFill>
                <a:latin typeface="Montserrat ExtraLight" panose="00000300000000000000" pitchFamily="2" charset="-52"/>
              </a:rPr>
              <a:t>после вычета налога</a:t>
            </a:r>
            <a:r>
              <a:rPr lang="ru-RU" sz="1600" b="1" u="sng" dirty="0">
                <a:solidFill>
                  <a:srgbClr val="2660A9"/>
                </a:solidFill>
                <a:latin typeface="Montserrat SemiBold" panose="00000700000000000000" pitchFamily="2" charset="-52"/>
              </a:rPr>
              <a:t>)</a:t>
            </a:r>
          </a:p>
        </p:txBody>
      </p:sp>
      <p:sp>
        <p:nvSpPr>
          <p:cNvPr id="14" name="Google Shape;68;p2">
            <a:extLst>
              <a:ext uri="{FF2B5EF4-FFF2-40B4-BE49-F238E27FC236}">
                <a16:creationId xmlns:a16="http://schemas.microsoft.com/office/drawing/2014/main" id="{7C3E097F-5BC6-3D16-2F65-0E2DEE68FCAD}"/>
              </a:ext>
            </a:extLst>
          </p:cNvPr>
          <p:cNvSpPr txBox="1">
            <a:spLocks/>
          </p:cNvSpPr>
          <p:nvPr/>
        </p:nvSpPr>
        <p:spPr>
          <a:xfrm>
            <a:off x="141846" y="9461500"/>
            <a:ext cx="7272808" cy="93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1500"/>
              </a:lnSpc>
            </a:pPr>
            <a:r>
              <a:rPr lang="ru-RU" b="1" u="sng" kern="900" dirty="0">
                <a:solidFill>
                  <a:srgbClr val="2660A9"/>
                </a:solidFill>
                <a:latin typeface="Montserrat" panose="00000500000000000000" pitchFamily="2" charset="-52"/>
              </a:rPr>
              <a:t>ОТКРЫТЫЙ ОТБОР СОСТОИТСЯ:</a:t>
            </a:r>
          </a:p>
          <a:p>
            <a:pPr algn="ctr">
              <a:lnSpc>
                <a:spcPts val="1700"/>
              </a:lnSpc>
              <a:spcBef>
                <a:spcPts val="600"/>
              </a:spcBef>
            </a:pPr>
            <a:r>
              <a:rPr lang="ru-RU" sz="1400" kern="900" dirty="0">
                <a:solidFill>
                  <a:srgbClr val="2660A9"/>
                </a:solidFill>
                <a:latin typeface="Montserrat SemiBold" panose="00000700000000000000" pitchFamily="2" charset="-52"/>
              </a:rPr>
              <a:t>на территории Службы занятости (</a:t>
            </a:r>
            <a:r>
              <a:rPr lang="ru-RU" sz="1400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Кадровый центр КРАСНОСЕЛЬСКИЙ)</a:t>
            </a:r>
          </a:p>
          <a:p>
            <a:pPr algn="ctr">
              <a:lnSpc>
                <a:spcPts val="1700"/>
              </a:lnSpc>
            </a:pPr>
            <a:r>
              <a:rPr lang="ru-RU" sz="1400" b="1" u="sng" dirty="0">
                <a:solidFill>
                  <a:srgbClr val="C00000"/>
                </a:solidFill>
                <a:latin typeface="Montserrat ExtraLight" panose="00000300000000000000" pitchFamily="2" charset="-52"/>
              </a:rPr>
              <a:t>по адресу: </a:t>
            </a:r>
            <a:r>
              <a:rPr lang="ru-RU" sz="1600" b="1" u="sng" dirty="0">
                <a:solidFill>
                  <a:srgbClr val="C00000"/>
                </a:solidFill>
                <a:latin typeface="Montserrat ExtraLight" panose="00000300000000000000" pitchFamily="2" charset="-52"/>
              </a:rPr>
              <a:t>СПб, ул. Пограничника Гарькавого, д. 36, к. 1,</a:t>
            </a:r>
          </a:p>
          <a:p>
            <a:pPr algn="ctr">
              <a:lnSpc>
                <a:spcPts val="1700"/>
              </a:lnSpc>
            </a:pPr>
            <a:r>
              <a:rPr lang="ru-RU" sz="11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Запись на мероприятие у инспекторов или </a:t>
            </a:r>
            <a:r>
              <a:rPr lang="ru-RU" sz="11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по телефону: </a:t>
            </a:r>
            <a:r>
              <a:rPr lang="ru-RU" sz="12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320-06-51 </a:t>
            </a:r>
            <a:r>
              <a:rPr lang="ru-RU" sz="105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доб. </a:t>
            </a:r>
            <a:r>
              <a:rPr lang="ru-RU" sz="12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5430 или</a:t>
            </a:r>
            <a:r>
              <a:rPr lang="ru-RU" sz="1400" b="1" kern="0" dirty="0">
                <a:solidFill>
                  <a:srgbClr val="2660A9"/>
                </a:solidFill>
                <a:latin typeface="Montserrat Thin" panose="00000300000000000000" pitchFamily="2" charset="-52"/>
                <a:ea typeface="Verdana" panose="020B0604030504040204" pitchFamily="34" charset="0"/>
                <a:cs typeface="Verdana" panose="020B0604030504040204" pitchFamily="34" charset="0"/>
              </a:rPr>
              <a:t> 8-921-326-76-98</a:t>
            </a:r>
          </a:p>
        </p:txBody>
      </p:sp>
      <p:sp>
        <p:nvSpPr>
          <p:cNvPr id="15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174625" y="7175500"/>
            <a:ext cx="7207250" cy="2177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u="sng" kern="0" dirty="0">
                <a:solidFill>
                  <a:srgbClr val="2660A9"/>
                </a:solidFill>
                <a:latin typeface="Montserrat" panose="000005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РАБОТОДАТЕЛЬ ПРЕДЛАГАЕТ:</a:t>
            </a:r>
          </a:p>
          <a:p>
            <a:pPr algn="ctr"/>
            <a:endParaRPr lang="ru-RU" sz="800" b="1" u="sng" kern="0" dirty="0">
              <a:solidFill>
                <a:srgbClr val="2660A9"/>
              </a:solidFill>
              <a:latin typeface="Montserrat" panose="00000500000000000000" pitchFamily="2" charset="-52"/>
              <a:ea typeface="Verdana" panose="020B0604030504040204" pitchFamily="34" charset="0"/>
              <a:cs typeface="Arial" panose="020B0604020202020204" pitchFamily="34" charset="0"/>
              <a:sym typeface="Montserrat"/>
            </a:endParaRPr>
          </a:p>
          <a:p>
            <a:pPr algn="just"/>
            <a:r>
              <a:rPr lang="ru-RU" sz="1400" b="1" kern="0" dirty="0">
                <a:solidFill>
                  <a:srgbClr val="2660A9"/>
                </a:solidFill>
                <a:latin typeface="Montserrat ExtraLight" panose="000003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Работа в современном производственном цеху. Помещение теплое, светлое. Выдается спецодежда и СИЗ. Есть комната для приема пищи, душевые, раздевалки. Развозка от метро проспект Ветеранов (делает 3 дополнительных остановки на пр. Ветеранов для удобства посадки/высадки работников) и метро Московская. Официальное трудоустройство. Заработная плата выплачивается своевременно (без задержек). Премии по итогам работы. Расширенный соц. пакет. ДМС, подарки работникам к праздникам. </a:t>
            </a:r>
          </a:p>
          <a:p>
            <a:pPr algn="ctr">
              <a:lnSpc>
                <a:spcPts val="2000"/>
              </a:lnSpc>
            </a:pPr>
            <a:r>
              <a:rPr lang="ru-RU" sz="1400" b="1" kern="0" spc="300" dirty="0">
                <a:solidFill>
                  <a:srgbClr val="2660A9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Arial" panose="020B0604020202020204" pitchFamily="34" charset="0"/>
                <a:sym typeface="Montserrat"/>
              </a:rPr>
              <a:t>ПОДРОБНЕЕ У ИНСПЕКТОРОВ И НА МЕРОПРИЯТИИ.</a:t>
            </a:r>
            <a:endParaRPr lang="ru-RU" sz="1400" b="1" spc="300" dirty="0">
              <a:solidFill>
                <a:srgbClr val="2660A9"/>
              </a:solidFill>
              <a:latin typeface="Montserrat ExtraBold" panose="00000900000000000000" pitchFamily="2" charset="-52"/>
              <a:ea typeface="Verdana" panose="020B0604030504040204" pitchFamily="34" charset="0"/>
            </a:endParaRPr>
          </a:p>
        </p:txBody>
      </p:sp>
      <p:sp>
        <p:nvSpPr>
          <p:cNvPr id="16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120650" y="3365500"/>
            <a:ext cx="7239000" cy="50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R="5080" lvl="0" algn="ctr"/>
            <a:r>
              <a:rPr lang="ru-RU" sz="1600" b="1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в связи с вводом второй очереди комплекса «ВОЛХОНКА»</a:t>
            </a:r>
          </a:p>
          <a:p>
            <a:pPr marR="5080" lvl="0" algn="ctr"/>
            <a:r>
              <a:rPr lang="ru-RU" sz="1600" b="1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(по переработке отходов) </a:t>
            </a:r>
            <a:r>
              <a:rPr lang="ru-RU" sz="1400" b="1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по адресу: </a:t>
            </a:r>
            <a:r>
              <a:rPr lang="ru-RU" sz="1600" b="1" kern="0" dirty="0">
                <a:solidFill>
                  <a:srgbClr val="2660A9"/>
                </a:solidFill>
                <a:latin typeface="Montserrat SemiBold" panose="000007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СПб, Волхонское шоссе, д.116</a:t>
            </a:r>
          </a:p>
        </p:txBody>
      </p:sp>
    </p:spTree>
    <p:extLst>
      <p:ext uri="{BB962C8B-B14F-4D97-AF65-F5344CB8AC3E}">
        <p14:creationId xmlns:p14="http://schemas.microsoft.com/office/powerpoint/2010/main" val="38878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546100" y="1689100"/>
            <a:ext cx="6051550" cy="874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l" rtl="0"/>
            <a:r>
              <a:rPr lang="ru-RU" sz="2800" b="1" kern="0" dirty="0">
                <a:solidFill>
                  <a:srgbClr val="2660A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Используйте иллюстрации, если они уместны</a:t>
            </a:r>
            <a:endParaRPr lang="ru-RU" sz="2800" b="1" kern="0" dirty="0">
              <a:solidFill>
                <a:srgbClr val="2660A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2221A97-5E81-E731-62F7-C9D19EE15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49" y="2832101"/>
            <a:ext cx="4178197" cy="3293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C7C6792C-8F26-B01C-A6EA-06299A38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5953" y="6859816"/>
            <a:ext cx="1615773" cy="270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190B4F5-8A02-ED05-97F9-21DCD8403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90871" y="6872516"/>
            <a:ext cx="1656807" cy="270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B67E3632-ECD4-0019-183E-4201E6FC4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9850" y="6718300"/>
            <a:ext cx="1334653" cy="3128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50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2">
            <a:extLst>
              <a:ext uri="{FF2B5EF4-FFF2-40B4-BE49-F238E27FC236}">
                <a16:creationId xmlns:a16="http://schemas.microsoft.com/office/drawing/2014/main" id="{64354E1A-4952-40D2-1FEB-8E39ADEA562F}"/>
              </a:ext>
            </a:extLst>
          </p:cNvPr>
          <p:cNvSpPr txBox="1">
            <a:spLocks/>
          </p:cNvSpPr>
          <p:nvPr/>
        </p:nvSpPr>
        <p:spPr>
          <a:xfrm>
            <a:off x="273050" y="1308100"/>
            <a:ext cx="7162800" cy="93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>
              <a:lnSpc>
                <a:spcPct val="150000"/>
              </a:lnSpc>
            </a:pPr>
            <a:r>
              <a:rPr lang="ru-RU" sz="1600" b="1" kern="0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ОБЩЕСТВО С ОГРАНИЧЕННОЙ ОТВЕТСТВЕННОСТЬЮ</a:t>
            </a:r>
          </a:p>
          <a:p>
            <a:pPr marL="12700" marR="5080" algn="ctr"/>
            <a:r>
              <a:rPr lang="ru-RU" b="1" kern="0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«</a:t>
            </a:r>
            <a:r>
              <a:rPr lang="ru-RU" sz="3600" b="1" kern="0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СПЕЦСМАЗКА</a:t>
            </a:r>
            <a:r>
              <a:rPr lang="ru-RU" b="1" kern="0" dirty="0">
                <a:solidFill>
                  <a:srgbClr val="C00000"/>
                </a:solidFill>
                <a:latin typeface="Montserrat ExtraBold" panose="000009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»</a:t>
            </a:r>
          </a:p>
        </p:txBody>
      </p:sp>
      <p:sp>
        <p:nvSpPr>
          <p:cNvPr id="3" name="Google Shape;68;p2">
            <a:extLst>
              <a:ext uri="{FF2B5EF4-FFF2-40B4-BE49-F238E27FC236}">
                <a16:creationId xmlns:a16="http://schemas.microsoft.com/office/drawing/2014/main" id="{2E056F46-AE0B-17E6-A9B9-48B027CD9590}"/>
              </a:ext>
            </a:extLst>
          </p:cNvPr>
          <p:cNvSpPr txBox="1">
            <a:spLocks/>
          </p:cNvSpPr>
          <p:nvPr/>
        </p:nvSpPr>
        <p:spPr>
          <a:xfrm>
            <a:off x="349250" y="2222500"/>
            <a:ext cx="7039600" cy="778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ctr" anchorCtr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00000"/>
              </a:lnSpc>
            </a:pPr>
            <a:r>
              <a:rPr lang="ru-RU" sz="2400" b="1" u="sng" spc="300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ВАКАНСИИ ПРЕДПРИЯТИЯ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C00000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с высоким уровнем заработной платы</a:t>
            </a:r>
          </a:p>
          <a:p>
            <a:pPr algn="ctr"/>
            <a:r>
              <a:rPr lang="ru-RU" dirty="0">
                <a:solidFill>
                  <a:srgbClr val="C00000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от </a:t>
            </a:r>
            <a:r>
              <a:rPr lang="ru-RU" b="1" dirty="0">
                <a:solidFill>
                  <a:srgbClr val="C00000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70 000 </a:t>
            </a:r>
            <a:r>
              <a:rPr lang="ru-RU" dirty="0">
                <a:solidFill>
                  <a:srgbClr val="C00000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рублей в месяц + премии и бонусы:</a:t>
            </a:r>
          </a:p>
          <a:p>
            <a:pPr algn="ctr">
              <a:lnSpc>
                <a:spcPct val="200000"/>
              </a:lnSpc>
            </a:pPr>
            <a:r>
              <a:rPr lang="ru-RU" sz="1600" b="1" u="sng" kern="0" spc="300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-52"/>
                <a:ea typeface="Verdana" panose="020B0604030504040204" pitchFamily="34" charset="0"/>
                <a:cs typeface="Verdana" panose="020B0604030504040204" pitchFamily="34" charset="0"/>
                <a:sym typeface="Montserrat"/>
              </a:rPr>
              <a:t>в связи с расширением производства</a:t>
            </a:r>
            <a:endParaRPr lang="ru-RU" sz="1600" b="1" u="sng" spc="300" dirty="0">
              <a:solidFill>
                <a:schemeClr val="accent1">
                  <a:lumMod val="75000"/>
                </a:schemeClr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endParaRPr lang="ru-RU" sz="1000" dirty="0">
              <a:solidFill>
                <a:srgbClr val="2660A9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МАСТЕР ПРОИЗВОДСТВЕННОГО УЧАСТКА;</a:t>
            </a:r>
            <a:endParaRPr lang="ru-RU" sz="1000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2" charset="-52"/>
              <a:ea typeface="Verdana" panose="020B0604030504040204" pitchFamily="34" charset="0"/>
            </a:endParaRP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ОПЕРАТОР ПРОИЗВОДСТВЕННОЙ ЛИНИИ;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ОПЕРАТОР СТАНКОВ С ЧПУ;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ОПЕРАТОР ЭКСТРУДЕРА;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УЧЕНИК НА ПРОИЗВОДСТВО;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КЛАДОВЩИК;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РАБОТНИК СКЛАДА;</a:t>
            </a:r>
            <a:endParaRPr lang="ru-RU" sz="1000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2" charset="-52"/>
              <a:ea typeface="Verdana" panose="020B0604030504040204" pitchFamily="34" charset="0"/>
            </a:endParaRP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КОМПЛЕКТОВЩИК / СБОЩИК;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ФАСОВЩИК;</a:t>
            </a:r>
          </a:p>
          <a:p>
            <a:pPr marL="285750" algn="ctr">
              <a:lnSpc>
                <a:spcPct val="20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Montserrat Black" panose="00000A00000000000000" pitchFamily="2" charset="-52"/>
                <a:ea typeface="Verdana" panose="020B0604030504040204" pitchFamily="34" charset="0"/>
              </a:rPr>
              <a:t>РАЗНОРАБОЧИЙ;</a:t>
            </a:r>
            <a:endParaRPr lang="ru-RU" sz="1000" dirty="0">
              <a:solidFill>
                <a:schemeClr val="accent1">
                  <a:lumMod val="75000"/>
                </a:schemeClr>
              </a:solidFill>
              <a:latin typeface="Montserrat Black" panose="00000A00000000000000" pitchFamily="2" charset="-52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89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</TotalTime>
  <Words>684</Words>
  <Application>Microsoft Office PowerPoint</Application>
  <PresentationFormat>Произвольный</PresentationFormat>
  <Paragraphs>76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8" baseType="lpstr">
      <vt:lpstr>Arial Narrow</vt:lpstr>
      <vt:lpstr>Calibri</vt:lpstr>
      <vt:lpstr>Microsoft Sans Serif</vt:lpstr>
      <vt:lpstr>Montserrat</vt:lpstr>
      <vt:lpstr>Montserrat Black</vt:lpstr>
      <vt:lpstr>Montserrat ExtraBold</vt:lpstr>
      <vt:lpstr>Montserrat ExtraLight</vt:lpstr>
      <vt:lpstr>Montserrat Light</vt:lpstr>
      <vt:lpstr>Montserrat Medium</vt:lpstr>
      <vt:lpstr>Montserrat SemiBold</vt:lpstr>
      <vt:lpstr>Montserrat Thin</vt:lpstr>
      <vt:lpstr>Verdana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Shablon_a4_RR_vert</dc:title>
  <dc:creator>Ковалева Татьяна Вячеславовна</dc:creator>
  <cp:lastModifiedBy>Татьяна Ковалева</cp:lastModifiedBy>
  <cp:revision>84</cp:revision>
  <cp:lastPrinted>2025-01-31T10:02:45Z</cp:lastPrinted>
  <dcterms:created xsi:type="dcterms:W3CDTF">2023-09-13T08:31:42Z</dcterms:created>
  <dcterms:modified xsi:type="dcterms:W3CDTF">2025-10-10T07:25:32Z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Adobe Illustrator 26.0 (Macintosh)</vt:lpwstr>
  </property>
  <property fmtid="{D5CDD505-2E9C-101B-9397-08002B2CF9AE}" pid="4" name="LastSaved">
    <vt:filetime>2023-09-13T00:00:00Z</vt:filetime>
  </property>
</Properties>
</file>